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3" r:id="rId4"/>
    <p:sldId id="262" r:id="rId5"/>
    <p:sldId id="270" r:id="rId6"/>
    <p:sldId id="269" r:id="rId7"/>
    <p:sldId id="261" r:id="rId8"/>
    <p:sldId id="266" r:id="rId9"/>
    <p:sldId id="271" r:id="rId10"/>
    <p:sldId id="272" r:id="rId11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4437"/>
    <a:srgbClr val="F64E1A"/>
    <a:srgbClr val="DC4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28933871708288067"/>
                  <c:y val="-0.154566186242075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3822950798876502"/>
                  <c:y val="0.113263002119428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9.0948204021039328E-2"/>
                  <c:y val="7.41099799883602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Бюджетный</c:v>
                </c:pt>
                <c:pt idx="1">
                  <c:v>Средний</c:v>
                </c:pt>
                <c:pt idx="2">
                  <c:v>Дорогой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584</c:v>
                </c:pt>
                <c:pt idx="1">
                  <c:v>291</c:v>
                </c:pt>
                <c:pt idx="2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047532832269283"/>
          <c:y val="3.6954227308076883E-2"/>
          <c:w val="0.36325614983348103"/>
          <c:h val="0.659913538135402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Динамика выручки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1229199568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Динамика выручки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1916245439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904192"/>
        <c:axId val="133281984"/>
      </c:barChart>
      <c:catAx>
        <c:axId val="72904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3281984"/>
        <c:crosses val="autoZero"/>
        <c:auto val="1"/>
        <c:lblAlgn val="ctr"/>
        <c:lblOffset val="100"/>
        <c:noMultiLvlLbl val="0"/>
      </c:catAx>
      <c:valAx>
        <c:axId val="133281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904192"/>
        <c:crosses val="autoZero"/>
        <c:crossBetween val="between"/>
        <c:dispUnits>
          <c:builtInUnit val="millions"/>
          <c:dispUnitsLbl>
            <c:layout/>
            <c:tx>
              <c:rich>
                <a:bodyPr/>
                <a:lstStyle/>
                <a:p>
                  <a:pPr>
                    <a:defRPr b="0">
                      <a:latin typeface="Times Roman" pitchFamily="18" charset="0"/>
                    </a:defRPr>
                  </a:pPr>
                  <a:r>
                    <a:rPr lang="ru-RU" b="0" dirty="0" smtClean="0"/>
                    <a:t>млн. рублей</a:t>
                  </a:r>
                  <a:endParaRPr lang="ru-RU" b="0" dirty="0"/>
                </a:p>
              </c:rich>
            </c:tx>
          </c:dispUnitsLbl>
        </c:dispUnits>
      </c:valAx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884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935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523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09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872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04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97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109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66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055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313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E26B4-508C-4DCA-A70D-A6CB9948FE20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D1F8C-8DB6-4D02-B80D-54AA1252A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388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911" y="2420888"/>
            <a:ext cx="8492480" cy="288032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«Общественное питание»</a:t>
            </a:r>
            <a:br>
              <a:rPr lang="ru-RU" sz="3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возобновление реализации проекта </a:t>
            </a:r>
            <a:br>
              <a:rPr lang="ru-RU" sz="3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01.01.2024</a:t>
            </a:r>
            <a:endParaRPr lang="ru-RU" sz="3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9811" y="5445224"/>
            <a:ext cx="8482863" cy="64807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algn="l"/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пикер: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ачальник отдела оперативного контроля № 1</a:t>
            </a:r>
          </a:p>
          <a:p>
            <a:pPr algn="l"/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 Резь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Станислав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Витальевич 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158417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696" y="823064"/>
            <a:ext cx="6956978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Федеральная налоговая служба</a:t>
            </a:r>
          </a:p>
          <a:p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налоговой службы по Хабаровскому краю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41154" cy="3600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68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80728"/>
            <a:ext cx="8554871" cy="532859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Учитывая особую значимость отраслевого проекта «Общественное питание» для экономики страны в целом и Хабаровского края в частности, УФНС России по Хабаровскому краю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просит проявлять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активную гражданскую позицию: требовать кассовый чек при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расчете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обнаружении фактов невыдачи кассового чека, или выдачи чека с нарушением можно направить  обращение с помощью сервисов «Обратиться в ФНС России» и «Личный кабинет налогоплательщика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41154" cy="3600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70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556792"/>
            <a:ext cx="8050815" cy="475252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 algn="l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всеми организациями и индивидуальными предпринимателями требований Федерального закона от 22.05.2003 № 54-ФЗ «О применении контрольно-кассовой техники при осуществлении расчетов в Российской Федерации»;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выведение из теневого сектора недобросовестных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налогоплательщиков;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пресечение сокрытия выручки в сфере оказания услуг общественного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питания;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роста доходов бюджета за счёт сокращения теневого оборота рынка общественного питания и создание  равных, конкурентных условий ведения бизнеса.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823064"/>
            <a:ext cx="854115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41154" cy="3600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03548" y="1916832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03548" y="3429000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03548" y="4365104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03548" y="5297171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37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412776"/>
            <a:ext cx="8541155" cy="2952328"/>
          </a:xfrm>
          <a:noFill/>
        </p:spPr>
        <p:txBody>
          <a:bodyPr anchor="t">
            <a:no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 и индивидуальные предприниматели, оказывающие на территории Хабаровского края услуги общественного питания на следующих объектах:</a:t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823064"/>
            <a:ext cx="854115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41154" cy="3600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276872"/>
            <a:ext cx="2448272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кафе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068960"/>
            <a:ext cx="2448272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рестораны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66929" y="3068960"/>
            <a:ext cx="2679643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бистро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7564" y="3775374"/>
            <a:ext cx="2448272" cy="4351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буфеты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85085" y="2276872"/>
            <a:ext cx="2679642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закусочные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17564" y="2276872"/>
            <a:ext cx="2448272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столовые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17564" y="3068960"/>
            <a:ext cx="2448272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кафетерии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82276" y="3778467"/>
            <a:ext cx="2664296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доставка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готовых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блюд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3789040"/>
            <a:ext cx="2448272" cy="43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кофейни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6173" y="4437112"/>
            <a:ext cx="8541154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состоянию на 01.03.2024 в проект включено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901 объект, принадлежащий 673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налогоплательщикам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06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221088"/>
            <a:ext cx="7513169" cy="2160240"/>
          </a:xfr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lvl="0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заработная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плата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30721 рублей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выше)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Выручка на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сотрудника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1682563 рублей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месяц и выше)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Доля наличной выручки в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общей выручке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20,59%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выше)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823064"/>
            <a:ext cx="8541154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Критерии расчета индекса недобросовестности объекта общепита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41154" cy="3600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68324" y="1932580"/>
            <a:ext cx="3492388" cy="5400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Сегменты общепита </a:t>
            </a:r>
          </a:p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(всего в проекте 901 объект общепита)</a:t>
            </a:r>
          </a:p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2870502" y="2474320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1331640" y="3491792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825401" y="2981054"/>
            <a:ext cx="1394671" cy="4494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Дорогой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94438" y="2979561"/>
            <a:ext cx="1440160" cy="4494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55577" y="2979561"/>
            <a:ext cx="1440159" cy="449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Бюджетный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2870502" y="3501008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378081" y="3491792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697350470"/>
              </p:ext>
            </p:extLst>
          </p:nvPr>
        </p:nvGraphicFramePr>
        <p:xfrm>
          <a:off x="5508104" y="1767447"/>
          <a:ext cx="2837923" cy="2570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665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823064"/>
            <a:ext cx="854115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проекта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41154" cy="3600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3608" y="1556792"/>
            <a:ext cx="774906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рабочей группы: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043608" y="2132856"/>
            <a:ext cx="7749066" cy="41044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УФНС России по хабаровскому краю;</a:t>
            </a:r>
          </a:p>
          <a:p>
            <a:pPr algn="l"/>
            <a:endPara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Уполномоченный по защите прав предпринимателей в Хабаровском крае;</a:t>
            </a:r>
          </a:p>
          <a:p>
            <a:pPr algn="l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Министерство промышленности и торговли Хабаровского края;</a:t>
            </a:r>
          </a:p>
          <a:p>
            <a:pPr algn="l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службы по надзору в сфере защиты прав потребителей и благополучия человека по Хабаровскому краю;</a:t>
            </a:r>
          </a:p>
          <a:p>
            <a:pPr algn="l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Общероссийская общественная организация «Деловая Россия»;</a:t>
            </a:r>
          </a:p>
          <a:p>
            <a:pPr algn="l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Общероссийская общественная организация малого и среднего предпринимательства «Опора России»;</a:t>
            </a:r>
          </a:p>
          <a:p>
            <a:pPr algn="l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Общественная организация «Ассоциация рестораторов Хабаровского края».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27584" y="2420888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27584" y="2924944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827584" y="3408857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27584" y="3917377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827584" y="4653136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827584" y="5157192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27584" y="5839971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73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12777"/>
            <a:ext cx="7978807" cy="2304256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>
            <a:noAutofit/>
          </a:bodyPr>
          <a:lstStyle/>
          <a:p>
            <a:pPr lvl="0" algn="l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 о старте и реализации Проекта на постоянной основе освещается в СМИ;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буклеты, информационные листовки об особенностях расчетов;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рабочие встречи, семинары с владельцами объектов общепита;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 поступивших обращений, кассовых чеков, иных документов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823064"/>
            <a:ext cx="854115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проекта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41154" cy="3600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789040"/>
            <a:ext cx="84691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ФНС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России использует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программные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комплексы, позволяющие проводить автоматизированный контроль предприятий общепита в части осуществления расчетов с покупателями, в том числе в режиме «реального времени».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815421"/>
            <a:ext cx="8469146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итогам анализа поступивших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обращений, кассовых чеков, мониторинга применения контрольно-кассовой техники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нарушения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выявлены </a:t>
            </a: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чем в 30% случаев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отношении налогоплательщиков, нарушающих законодательство, проводятся профилактические и контрольные (надзорные) мероприятия.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11560" y="1556792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11560" y="3501008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13520" y="2364559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11560" y="2940623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75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823064"/>
            <a:ext cx="8541154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Профилактические и контрольные (надзорные) мероприятия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41154" cy="3600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5220072" y="2132856"/>
            <a:ext cx="323812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883152"/>
              </p:ext>
            </p:extLst>
          </p:nvPr>
        </p:nvGraphicFramePr>
        <p:xfrm>
          <a:off x="251520" y="1777171"/>
          <a:ext cx="8568952" cy="4837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2220"/>
                <a:gridCol w="53067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 мероприятия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13697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Профилактический визит</a:t>
                      </a:r>
                    </a:p>
                    <a:p>
                      <a:pPr algn="ctr"/>
                      <a:endParaRPr lang="ru-RU" sz="1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Статья</a:t>
                      </a:r>
                      <a:r>
                        <a:rPr lang="ru-RU" sz="1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52 Закона № 248-ФЗ; Статья 16 Положения о госконтроле</a:t>
                      </a:r>
                      <a:endParaRPr lang="ru-RU" sz="1400" b="1" i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Проведение профилактической беседы по месту осуществления деятельности налогоплательщика (л</a:t>
                      </a:r>
                      <a:r>
                        <a:rPr lang="ru-RU" sz="14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ибо через ВКС) по информированию об обязательных требованиях, о видах, содержании и об интенсивности контрольных мероприятий</a:t>
                      </a:r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1889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Объявление предостережения</a:t>
                      </a:r>
                    </a:p>
                    <a:p>
                      <a:pPr algn="ctr"/>
                      <a:endParaRPr lang="ru-RU" sz="1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Статья 49 Закона № 248-ФЗ; Статья 14 Положения о госконтроле</a:t>
                      </a:r>
                      <a:endParaRPr lang="ru-RU" sz="1400" b="1" i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 наличии сведений о готовящихся, возможных или непосредственных нарушениях обязательных требований </a:t>
                      </a:r>
                      <a:r>
                        <a:rPr lang="ru-RU" sz="14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налогоплательщику объявляется предостережение о недопустимости нарушения обязательных требований и предлагается принять меры по обеспечению соблюдения обязательных требований</a:t>
                      </a:r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Контрольная закупка</a:t>
                      </a:r>
                    </a:p>
                    <a:p>
                      <a:pPr algn="ctr"/>
                      <a:endParaRPr lang="ru-RU" sz="1400" b="1" i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Статья 49 Закона № 248-ФЗ; Статья 14 Положения о госконтроле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Действия по созданию ситуации для совершения сделки в целях оценки соблюдения обязательных требований при продаже продукции (товаров), выполнении работ, оказании услуг потребителям</a:t>
                      </a:r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Документарная проверка</a:t>
                      </a:r>
                    </a:p>
                    <a:p>
                      <a:pPr algn="ctr"/>
                      <a:endParaRPr lang="ru-RU" sz="1400" b="1" i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Статья</a:t>
                      </a:r>
                      <a:r>
                        <a:rPr lang="ru-RU" sz="1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 Закона № 248-ФЗ; статья 24 Положения о госконтроле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Предметом проверки являются сведения, содержащиеся в документах контролируемых лиц, могут быть запрошены письменные пояснения, истребованы документы, проведена экспертиза</a:t>
                      </a:r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48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1859" y="1988840"/>
            <a:ext cx="8050815" cy="324036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 algn="l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Неприменение контрольно-кассовой техники (в том числе при расчете наличными денежными средствами, при приеме предоплаты за банкет);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Отсутствие в выданном кассовом чеке обязательного реквизита (например, фамилии кассира);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Выдача при осуществлении расчета документа, не являющегося кассовым чеком (например, слип-чека банковского терминала, предварительного счета, товарного чека и т.д.).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823064"/>
            <a:ext cx="8541154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нарушения законодательства о применении контрольно-кассовой техники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41154" cy="3600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4527" y="2492896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24527" y="3284984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24527" y="4149080"/>
            <a:ext cx="108012" cy="1126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373216"/>
            <a:ext cx="854115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Административная ответственность за нарушение законодательства Российской Федерации о применении контрольно-кассовой техники предусмотрена статьей 14.5 Кодекса об административных правонарушениях.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4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556792"/>
            <a:ext cx="5544616" cy="403244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 algn="l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результате мониторинга соблюдения обязательных требований (в том числе по жалобам) с начала 2024 года установлены нарушения в части: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отсутствия реквизитного состава кассовых чеков; 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неприменение объектами общепита контрольно-кассовой техники на сумму свыше 48 млн. рублей.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итогам мероприятий вынесены 15 предостережений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недопустимости нарушения обязательных требований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законодательства РФ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применении контрольно-кассовой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техники. Сформированы чеки коррекции, что повлияло на рост выручки на объектах общепита (рост 55% по сравнению с 2023 </a:t>
            </a:r>
            <a:r>
              <a:rPr lang="ru-RU" sz="1800" b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годом).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823064"/>
            <a:ext cx="854115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Эффективность проведенных мероприятий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541154" cy="3600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4038717811"/>
              </p:ext>
            </p:extLst>
          </p:nvPr>
        </p:nvGraphicFramePr>
        <p:xfrm>
          <a:off x="5696330" y="2780928"/>
          <a:ext cx="3096344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805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1241</TotalTime>
  <Words>452</Words>
  <Application>Microsoft Office PowerPoint</Application>
  <PresentationFormat>Экран (4:3)</PresentationFormat>
  <Paragraphs>74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«Общественное питание» возобновление реализации проекта  с 01.01.2024</vt:lpstr>
      <vt:lpstr>Исполнение всеми организациями и индивидуальными предпринимателями требований Федерального закона от 22.05.2003 № 54-ФЗ «О применении контрольно-кассовой техники при осуществлении расчетов в Российской Федерации»;  выведение из теневого сектора недобросовестных налогоплательщиков;  пресечение сокрытия выручки в сфере оказания услуг общественного питания;  повышение роста доходов бюджета за счёт сокращения теневого оборота рынка общественного питания и создание  равных, конкурентных условий ведения бизнеса.</vt:lpstr>
      <vt:lpstr>Организации и индивидуальные предприниматели, оказывающие на территории Хабаровского края услуги общественного питания на следующих объектах:          </vt:lpstr>
      <vt:lpstr>  Средняя заработная плата (от 30721 рублей и выше)  Выручка на сотрудника (от 1682563 рублей в месяц и выше)  Доля наличной выручки в общей выручке (от 20,59% и выше)  </vt:lpstr>
      <vt:lpstr>Презентация PowerPoint</vt:lpstr>
      <vt:lpstr>информация о старте и реализации Проекта на постоянной основе освещается в СМИ;  буклеты, информационные листовки об особенностях расчетов;  рабочие встречи, семинары с владельцами объектов общепита;  анализ поступивших обращений, кассовых чеков, иных документов</vt:lpstr>
      <vt:lpstr>Презентация PowerPoint</vt:lpstr>
      <vt:lpstr>   Неприменение контрольно-кассовой техники (в том числе при расчете наличными денежными средствами, при приеме предоплаты за банкет);  Отсутствие в выданном кассовом чеке обязательного реквизита (например, фамилии кассира);  Выдача при осуществлении расчета документа, не являющегося кассовым чеком (например, слип-чека банковского терминала, предварительного счета, товарного чека и т.д.).   </vt:lpstr>
      <vt:lpstr>     В результате мониторинга соблюдения обязательных требований (в том числе по жалобам) с начала 2024 года установлены нарушения в части: - отсутствия реквизитного состава кассовых чеков;  - неприменение объектами общепита контрольно-кассовой техники на сумму свыше 48 млн. рублей. По итогам мероприятий вынесены 15 предостережений о недопустимости нарушения обязательных требований законодательства РФ о применении контрольно-кассовой техники. Сформированы чеки коррекции, что повлияло на рост выручки на объектах общепита (рост 55% по сравнению с 2023 годом).      </vt:lpstr>
      <vt:lpstr>Учитывая особую значимость отраслевого проекта «Общественное питание» для экономики страны в целом и Хабаровского края в частности, УФНС России по Хабаровскому краю просит проявлять активную гражданскую позицию: требовать кассовый чек при расчете.   При обнаружении фактов невыдачи кассового чека, или выдачи чека с нарушением можно направить  обращение с помощью сервисов «Обратиться в ФНС России» и «Личный кабинет налогоплательщика».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Бекишева Юлия Игоревна</dc:creator>
  <cp:lastModifiedBy>Бекишева Юлия Игоревна</cp:lastModifiedBy>
  <cp:revision>87</cp:revision>
  <cp:lastPrinted>2024-03-14T07:16:23Z</cp:lastPrinted>
  <dcterms:created xsi:type="dcterms:W3CDTF">2023-06-27T05:02:35Z</dcterms:created>
  <dcterms:modified xsi:type="dcterms:W3CDTF">2024-03-15T04:39:20Z</dcterms:modified>
</cp:coreProperties>
</file>